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0" r:id="rId4"/>
    <p:sldId id="261" r:id="rId5"/>
    <p:sldId id="262" r:id="rId6"/>
    <p:sldId id="263" r:id="rId7"/>
    <p:sldId id="265" r:id="rId8"/>
    <p:sldId id="266" r:id="rId9"/>
    <p:sldId id="264" r:id="rId10"/>
    <p:sldId id="276" r:id="rId11"/>
    <p:sldId id="270" r:id="rId12"/>
    <p:sldId id="271" r:id="rId13"/>
    <p:sldId id="299" r:id="rId14"/>
    <p:sldId id="267" r:id="rId15"/>
    <p:sldId id="272" r:id="rId16"/>
    <p:sldId id="277" r:id="rId17"/>
    <p:sldId id="268" r:id="rId18"/>
    <p:sldId id="274" r:id="rId19"/>
    <p:sldId id="297" r:id="rId20"/>
    <p:sldId id="298" r:id="rId21"/>
    <p:sldId id="284" r:id="rId22"/>
    <p:sldId id="290" r:id="rId23"/>
    <p:sldId id="293" r:id="rId24"/>
    <p:sldId id="294" r:id="rId25"/>
    <p:sldId id="296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8E9"/>
    <a:srgbClr val="E4E2E3"/>
    <a:srgbClr val="E0DEE1"/>
    <a:srgbClr val="E3E3E3"/>
    <a:srgbClr val="F5E4D0"/>
    <a:srgbClr val="F2E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357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067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752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58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160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759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812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1441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662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692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226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A1D6D-7F7C-489A-B659-55B9AD50BD72}" type="datetimeFigureOut">
              <a:rPr lang="es-AR" smtClean="0"/>
              <a:t>25/9/2019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80666-854C-4922-A348-F3D0D7B348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108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601198" cy="852784"/>
          </a:xfrm>
          <a:solidFill>
            <a:srgbClr val="F5E4D0"/>
          </a:solidFill>
        </p:spPr>
        <p:txBody>
          <a:bodyPr>
            <a:normAutofit/>
          </a:bodyPr>
          <a:lstStyle/>
          <a:p>
            <a:r>
              <a:rPr lang="es-ES" sz="4400" dirty="0" smtClean="0">
                <a:latin typeface="Caladea" panose="02040503050406030204" pitchFamily="18" charset="0"/>
              </a:rPr>
              <a:t>Catalogación de Mapas antiguos</a:t>
            </a:r>
            <a:endParaRPr lang="es-AR" sz="4400" dirty="0">
              <a:latin typeface="Caladea" panose="0204050305040603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r="1065"/>
          <a:stretch/>
        </p:blipFill>
        <p:spPr>
          <a:xfrm>
            <a:off x="1519311" y="852785"/>
            <a:ext cx="9256541" cy="59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0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3809" r="4992" b="3619"/>
          <a:stretch/>
        </p:blipFill>
        <p:spPr>
          <a:xfrm>
            <a:off x="3527240" y="1"/>
            <a:ext cx="51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1727"/>
            <a:ext cx="12192001" cy="28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1727"/>
            <a:ext cx="12192001" cy="28879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34" y="3814355"/>
            <a:ext cx="8890146" cy="28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75" y="0"/>
            <a:ext cx="970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4"/>
          <a:stretch/>
        </p:blipFill>
        <p:spPr>
          <a:xfrm>
            <a:off x="2377439" y="532254"/>
            <a:ext cx="7045600" cy="28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9" y="532254"/>
            <a:ext cx="7045600" cy="59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2" y="228431"/>
            <a:ext cx="10058400" cy="66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58" y="0"/>
            <a:ext cx="576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2" b="33755"/>
          <a:stretch/>
        </p:blipFill>
        <p:spPr>
          <a:xfrm>
            <a:off x="1247137" y="0"/>
            <a:ext cx="969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601198" cy="852784"/>
          </a:xfrm>
          <a:solidFill>
            <a:srgbClr val="F5E4D0"/>
          </a:solidFill>
        </p:spPr>
        <p:txBody>
          <a:bodyPr>
            <a:normAutofit/>
          </a:bodyPr>
          <a:lstStyle/>
          <a:p>
            <a:r>
              <a:rPr lang="es-ES" sz="4400" dirty="0" smtClean="0">
                <a:latin typeface="Caladea" panose="02040503050406030204" pitchFamily="18" charset="0"/>
              </a:rPr>
              <a:t>Catalogación de Mapas antiguos</a:t>
            </a:r>
            <a:endParaRPr lang="es-AR" sz="4400" dirty="0">
              <a:latin typeface="Caladea" panose="0204050305040603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r="1065"/>
          <a:stretch/>
        </p:blipFill>
        <p:spPr>
          <a:xfrm>
            <a:off x="1519311" y="852785"/>
            <a:ext cx="9256541" cy="593866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3671668" y="1541781"/>
            <a:ext cx="4529796" cy="4560670"/>
          </a:xfrm>
          <a:prstGeom prst="ellipse">
            <a:avLst/>
          </a:prstGeom>
          <a:solidFill>
            <a:srgbClr val="F2E1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/>
          <p:cNvSpPr txBox="1"/>
          <p:nvPr/>
        </p:nvSpPr>
        <p:spPr>
          <a:xfrm>
            <a:off x="4164037" y="2208628"/>
            <a:ext cx="365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adea" panose="02040503050406030204" pitchFamily="18" charset="0"/>
              </a:rPr>
              <a:t>Biblioteca </a:t>
            </a:r>
            <a:r>
              <a:rPr lang="es-ES" sz="1600" dirty="0" smtClean="0">
                <a:latin typeface="Caladea" panose="02040503050406030204" pitchFamily="18" charset="0"/>
              </a:rPr>
              <a:t>Nacional Mariano </a:t>
            </a:r>
            <a:r>
              <a:rPr lang="es-ES" sz="1600" dirty="0">
                <a:latin typeface="Caladea" panose="02040503050406030204" pitchFamily="18" charset="0"/>
              </a:rPr>
              <a:t>Moreno</a:t>
            </a:r>
          </a:p>
          <a:p>
            <a:pPr algn="ctr"/>
            <a:r>
              <a:rPr lang="es-ES" sz="1600" dirty="0" smtClean="0">
                <a:latin typeface="Caladea" panose="02040503050406030204" pitchFamily="18" charset="0"/>
              </a:rPr>
              <a:t>de la Republica Argentina</a:t>
            </a:r>
          </a:p>
          <a:p>
            <a:pPr algn="ctr"/>
            <a:r>
              <a:rPr lang="es-ES" sz="2400" dirty="0" smtClean="0">
                <a:latin typeface="Caladea" panose="02040503050406030204" pitchFamily="18" charset="0"/>
              </a:rPr>
              <a:t>Mapoteca Manuel Selva</a:t>
            </a:r>
          </a:p>
          <a:p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smtClean="0">
                <a:latin typeface="Caladea" panose="02040503050406030204" pitchFamily="18" charset="0"/>
              </a:rPr>
              <a:t>   Responsable: Noelia Perales</a:t>
            </a:r>
          </a:p>
          <a:p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smtClean="0">
                <a:latin typeface="Caladea" panose="02040503050406030204" pitchFamily="18" charset="0"/>
              </a:rPr>
              <a:t>Catalogadores:</a:t>
            </a:r>
          </a:p>
          <a:p>
            <a:r>
              <a:rPr lang="es-ES" dirty="0" smtClean="0">
                <a:latin typeface="Caladea" panose="02040503050406030204" pitchFamily="18" charset="0"/>
              </a:rPr>
              <a:t>Patricia </a:t>
            </a:r>
            <a:r>
              <a:rPr lang="es-ES" dirty="0" err="1" smtClean="0">
                <a:latin typeface="Caladea" panose="02040503050406030204" pitchFamily="18" charset="0"/>
              </a:rPr>
              <a:t>Rooney</a:t>
            </a:r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err="1" smtClean="0">
                <a:latin typeface="Caladea" panose="02040503050406030204" pitchFamily="18" charset="0"/>
              </a:rPr>
              <a:t>Dario</a:t>
            </a:r>
            <a:r>
              <a:rPr lang="es-ES" dirty="0" smtClean="0">
                <a:latin typeface="Caladea" panose="02040503050406030204" pitchFamily="18" charset="0"/>
              </a:rPr>
              <a:t> Rebasa</a:t>
            </a:r>
          </a:p>
          <a:p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smtClean="0">
                <a:latin typeface="Caladea" panose="02040503050406030204" pitchFamily="18" charset="0"/>
              </a:rPr>
              <a:t>   Colaboración: Fabian Zubia</a:t>
            </a:r>
            <a:endParaRPr lang="es-AR" dirty="0">
              <a:latin typeface="Caladea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29" y="1885436"/>
            <a:ext cx="891816" cy="3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0" b="2477"/>
          <a:stretch/>
        </p:blipFill>
        <p:spPr>
          <a:xfrm>
            <a:off x="1367435" y="-22105"/>
            <a:ext cx="9579239" cy="68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97" y="0"/>
            <a:ext cx="9917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97" y="0"/>
            <a:ext cx="991750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9"/>
          <a:stretch/>
        </p:blipFill>
        <p:spPr>
          <a:xfrm>
            <a:off x="490360" y="266172"/>
            <a:ext cx="7493299" cy="17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1" y="631006"/>
            <a:ext cx="10058400" cy="62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62503" y="703396"/>
            <a:ext cx="548640" cy="1436914"/>
          </a:xfrm>
          <a:prstGeom prst="rect">
            <a:avLst/>
          </a:prstGeom>
          <a:solidFill>
            <a:srgbClr val="EA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91" y="633984"/>
            <a:ext cx="10058400" cy="62240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 t="35478" r="2725"/>
          <a:stretch/>
        </p:blipFill>
        <p:spPr>
          <a:xfrm>
            <a:off x="0" y="0"/>
            <a:ext cx="7014754" cy="30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3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601198" cy="852784"/>
          </a:xfrm>
          <a:solidFill>
            <a:srgbClr val="F5E4D0"/>
          </a:solidFill>
        </p:spPr>
        <p:txBody>
          <a:bodyPr>
            <a:normAutofit/>
          </a:bodyPr>
          <a:lstStyle/>
          <a:p>
            <a:r>
              <a:rPr lang="es-ES" sz="4400" dirty="0" smtClean="0">
                <a:latin typeface="Caladea" panose="02040503050406030204" pitchFamily="18" charset="0"/>
              </a:rPr>
              <a:t>Catalogación de Mapas antiguos</a:t>
            </a:r>
            <a:endParaRPr lang="es-AR" sz="4400" dirty="0">
              <a:latin typeface="Caladea" panose="0204050305040603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" r="1065"/>
          <a:stretch/>
        </p:blipFill>
        <p:spPr>
          <a:xfrm>
            <a:off x="1519311" y="852785"/>
            <a:ext cx="9256541" cy="593866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3671668" y="1541781"/>
            <a:ext cx="4529796" cy="4560670"/>
          </a:xfrm>
          <a:prstGeom prst="ellipse">
            <a:avLst/>
          </a:prstGeom>
          <a:solidFill>
            <a:srgbClr val="F2E1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/>
          <p:cNvSpPr txBox="1"/>
          <p:nvPr/>
        </p:nvSpPr>
        <p:spPr>
          <a:xfrm>
            <a:off x="4164037" y="2208628"/>
            <a:ext cx="365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ladea" panose="02040503050406030204" pitchFamily="18" charset="0"/>
              </a:rPr>
              <a:t>Biblioteca </a:t>
            </a:r>
            <a:r>
              <a:rPr lang="es-ES" sz="1600" dirty="0" smtClean="0">
                <a:latin typeface="Caladea" panose="02040503050406030204" pitchFamily="18" charset="0"/>
              </a:rPr>
              <a:t>Nacional Mariano </a:t>
            </a:r>
            <a:r>
              <a:rPr lang="es-ES" sz="1600" dirty="0">
                <a:latin typeface="Caladea" panose="02040503050406030204" pitchFamily="18" charset="0"/>
              </a:rPr>
              <a:t>Moreno</a:t>
            </a:r>
          </a:p>
          <a:p>
            <a:pPr algn="ctr"/>
            <a:r>
              <a:rPr lang="es-ES" sz="1600" dirty="0" smtClean="0">
                <a:latin typeface="Caladea" panose="02040503050406030204" pitchFamily="18" charset="0"/>
              </a:rPr>
              <a:t>de la Republica Argentina</a:t>
            </a:r>
          </a:p>
          <a:p>
            <a:pPr algn="ctr"/>
            <a:r>
              <a:rPr lang="es-ES" sz="2400" dirty="0" smtClean="0">
                <a:latin typeface="Caladea" panose="02040503050406030204" pitchFamily="18" charset="0"/>
              </a:rPr>
              <a:t>Mapoteca Manuel Selva</a:t>
            </a:r>
          </a:p>
          <a:p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smtClean="0">
                <a:latin typeface="Caladea" panose="02040503050406030204" pitchFamily="18" charset="0"/>
              </a:rPr>
              <a:t>   Responsable: Noelia Perales</a:t>
            </a:r>
          </a:p>
          <a:p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smtClean="0">
                <a:latin typeface="Caladea" panose="02040503050406030204" pitchFamily="18" charset="0"/>
              </a:rPr>
              <a:t>Catalogadores:</a:t>
            </a:r>
          </a:p>
          <a:p>
            <a:r>
              <a:rPr lang="es-ES" dirty="0" smtClean="0">
                <a:latin typeface="Caladea" panose="02040503050406030204" pitchFamily="18" charset="0"/>
              </a:rPr>
              <a:t>Patricia </a:t>
            </a:r>
            <a:r>
              <a:rPr lang="es-ES" dirty="0" err="1" smtClean="0">
                <a:latin typeface="Caladea" panose="02040503050406030204" pitchFamily="18" charset="0"/>
              </a:rPr>
              <a:t>Rooney</a:t>
            </a:r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err="1" smtClean="0">
                <a:latin typeface="Caladea" panose="02040503050406030204" pitchFamily="18" charset="0"/>
              </a:rPr>
              <a:t>Dario</a:t>
            </a:r>
            <a:r>
              <a:rPr lang="es-ES" dirty="0" smtClean="0">
                <a:latin typeface="Caladea" panose="02040503050406030204" pitchFamily="18" charset="0"/>
              </a:rPr>
              <a:t> Rebasa</a:t>
            </a:r>
          </a:p>
          <a:p>
            <a:endParaRPr lang="es-ES" dirty="0" smtClean="0">
              <a:latin typeface="Caladea" panose="02040503050406030204" pitchFamily="18" charset="0"/>
            </a:endParaRPr>
          </a:p>
          <a:p>
            <a:r>
              <a:rPr lang="es-ES" dirty="0" smtClean="0">
                <a:latin typeface="Caladea" panose="02040503050406030204" pitchFamily="18" charset="0"/>
              </a:rPr>
              <a:t>   Colaboración: Fabian Zubia</a:t>
            </a:r>
            <a:endParaRPr lang="es-AR" dirty="0">
              <a:latin typeface="Caladea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29" y="1885436"/>
            <a:ext cx="891816" cy="3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89" y="0"/>
            <a:ext cx="474797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019779" y="928467"/>
            <a:ext cx="4529796" cy="1569660"/>
          </a:xfrm>
          <a:prstGeom prst="rect">
            <a:avLst/>
          </a:prstGeom>
          <a:solidFill>
            <a:srgbClr val="F5E4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Caladea" panose="02040503050406030204" pitchFamily="18" charset="0"/>
              </a:rPr>
              <a:t>Catalogo inventario descriptivo realizado a partir de 1897</a:t>
            </a:r>
            <a:endParaRPr lang="es-AR" sz="3200" dirty="0">
              <a:latin typeface="Caladea" panose="020405030504060302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019779" y="3587262"/>
            <a:ext cx="4529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latin typeface="Caladea" panose="02040503050406030204" pitchFamily="18" charset="0"/>
              </a:rPr>
              <a:t>Es el documento más antiguo que posee la Biblioteca Nacional en el que se registra un intento de clasificación del material cartográfico y sus correspondientes asientos bibliográficos</a:t>
            </a:r>
            <a:endParaRPr lang="es-AR" sz="2400" dirty="0">
              <a:latin typeface="Calade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1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6" y="0"/>
            <a:ext cx="4812941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88" y="0"/>
            <a:ext cx="4811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1" y="0"/>
            <a:ext cx="8952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-297"/>
            <a:ext cx="8949704" cy="68585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2" y="2424901"/>
            <a:ext cx="10058400" cy="17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52" y="0"/>
            <a:ext cx="434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833" b="46759"/>
          <a:stretch/>
        </p:blipFill>
        <p:spPr>
          <a:xfrm>
            <a:off x="1580605" y="1"/>
            <a:ext cx="82269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833" b="46759"/>
          <a:stretch/>
        </p:blipFill>
        <p:spPr>
          <a:xfrm>
            <a:off x="1580605" y="1"/>
            <a:ext cx="8226915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2" y="3578787"/>
            <a:ext cx="10058400" cy="309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101</Words>
  <Application>Microsoft Office PowerPoint</Application>
  <PresentationFormat>Panorámica</PresentationFormat>
  <Paragraphs>27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Caladea</vt:lpstr>
      <vt:lpstr>Calibri</vt:lpstr>
      <vt:lpstr>Calibri Light</vt:lpstr>
      <vt:lpstr>Tema de Office</vt:lpstr>
      <vt:lpstr>Catalogación de Mapas antiguos</vt:lpstr>
      <vt:lpstr>Catalogación de Mapas antiguos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Catalogación de Mapas antiguos</vt:lpstr>
    </vt:vector>
  </TitlesOfParts>
  <Company>BN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Catalogación de Mapas antiguos</dc:title>
  <dc:creator>Fabian Zubia</dc:creator>
  <cp:lastModifiedBy>Fabian Zubia</cp:lastModifiedBy>
  <cp:revision>22</cp:revision>
  <dcterms:created xsi:type="dcterms:W3CDTF">2019-09-23T19:27:48Z</dcterms:created>
  <dcterms:modified xsi:type="dcterms:W3CDTF">2019-09-25T18:38:19Z</dcterms:modified>
</cp:coreProperties>
</file>